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297" r:id="rId2"/>
    <p:sldId id="1235" r:id="rId3"/>
    <p:sldId id="1280" r:id="rId4"/>
    <p:sldId id="1242" r:id="rId5"/>
    <p:sldId id="1263" r:id="rId6"/>
    <p:sldId id="1281" r:id="rId7"/>
    <p:sldId id="1244" r:id="rId8"/>
    <p:sldId id="1298" r:id="rId9"/>
    <p:sldId id="1302" r:id="rId10"/>
    <p:sldId id="1303" r:id="rId11"/>
    <p:sldId id="1307" r:id="rId12"/>
    <p:sldId id="1308" r:id="rId13"/>
    <p:sldId id="1305" r:id="rId14"/>
    <p:sldId id="1304" r:id="rId15"/>
    <p:sldId id="1309" r:id="rId16"/>
    <p:sldId id="1310" r:id="rId17"/>
    <p:sldId id="1311" r:id="rId18"/>
    <p:sldId id="1245" r:id="rId19"/>
    <p:sldId id="1278" r:id="rId20"/>
    <p:sldId id="1267" r:id="rId21"/>
    <p:sldId id="1318" r:id="rId22"/>
    <p:sldId id="1260" r:id="rId23"/>
    <p:sldId id="1255" r:id="rId24"/>
    <p:sldId id="1319" r:id="rId25"/>
    <p:sldId id="1320" r:id="rId26"/>
    <p:sldId id="1268" r:id="rId27"/>
    <p:sldId id="1314" r:id="rId28"/>
    <p:sldId id="1315" r:id="rId29"/>
    <p:sldId id="1316" r:id="rId30"/>
    <p:sldId id="1317" r:id="rId31"/>
    <p:sldId id="1272" r:id="rId32"/>
    <p:sldId id="1288" r:id="rId33"/>
    <p:sldId id="1243" r:id="rId34"/>
    <p:sldId id="1254" r:id="rId35"/>
  </p:sldIdLst>
  <p:sldSz cx="9144000" cy="5143500" type="screen16x9"/>
  <p:notesSz cx="7010400" cy="9296400"/>
  <p:custDataLst>
    <p:tags r:id="rId38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FF"/>
    <a:srgbClr val="2E75B6"/>
    <a:srgbClr val="336699"/>
    <a:srgbClr val="CC00CC"/>
    <a:srgbClr val="008E40"/>
    <a:srgbClr val="9900CC"/>
    <a:srgbClr val="C103AA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2" autoAdjust="0"/>
  </p:normalViewPr>
  <p:slideViewPr>
    <p:cSldViewPr snapToGrid="0">
      <p:cViewPr varScale="1">
        <p:scale>
          <a:sx n="93" d="100"/>
          <a:sy n="93" d="100"/>
        </p:scale>
        <p:origin x="-75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r">
              <a:defRPr sz="1200"/>
            </a:lvl1pPr>
          </a:lstStyle>
          <a:p>
            <a:fld id="{F84EE299-A4AC-4743-9F79-DBF50E3F903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0"/>
            <a:ext cx="3037840" cy="464820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r">
              <a:defRPr sz="1200"/>
            </a:lvl1pPr>
          </a:lstStyle>
          <a:p>
            <a:fld id="{016E27FC-9B5E-4692-A360-6A8A35CE4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8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r">
              <a:defRPr sz="1200"/>
            </a:lvl1pPr>
          </a:lstStyle>
          <a:p>
            <a:fld id="{F49C752F-1A13-42A7-92BE-1208BC816C8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6" tIns="46578" rIns="93156" bIns="465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56" tIns="46578" rIns="93156" bIns="465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r">
              <a:defRPr sz="1200"/>
            </a:lvl1pPr>
          </a:lstStyle>
          <a:p>
            <a:fld id="{B0A8F365-CBEA-48DA-9F9A-264B42DB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F365-CBEA-48DA-9F9A-264B42DB16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F365-CBEA-48DA-9F9A-264B42DB16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8F365-CBEA-48DA-9F9A-264B42DB16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3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9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6AC6F1-6FD3-44CF-8F77-B3D7710E4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51" y="4280248"/>
            <a:ext cx="3581900" cy="704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61CA92E-31A3-40B9-87B0-122B06FB90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373681"/>
            <a:ext cx="2981325" cy="51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0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CTP@SWOG.ORG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70" y="178604"/>
            <a:ext cx="7219507" cy="3936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837" y="3820634"/>
            <a:ext cx="1676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33" y="204642"/>
            <a:ext cx="7987482" cy="470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33" y="187864"/>
            <a:ext cx="7987482" cy="47069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85321" y="4550735"/>
            <a:ext cx="1477926" cy="478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Go-No Go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4" y="69942"/>
            <a:ext cx="9080206" cy="498304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823101" y="698191"/>
            <a:ext cx="0" cy="46783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1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144001" cy="161581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endParaRPr lang="en-US" sz="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3731" y="1344933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/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28650" y="378273"/>
            <a:ext cx="7886700" cy="6028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SWOG CTP Executive Review Committee</a:t>
            </a:r>
            <a:endParaRPr lang="en-US" sz="32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3731" y="1215093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/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8344" y="1027956"/>
            <a:ext cx="8559209" cy="226813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37" lvl="1" indent="-171446" defTabSz="685783">
              <a:lnSpc>
                <a:spcPct val="1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“Replaces” NCTN Steering Committee reviews of initial capsule and subsequent full protocol (and requested revisions as needed)</a:t>
            </a:r>
          </a:p>
          <a:p>
            <a:pPr marL="514337" lvl="1" indent="-171446" defTabSz="685783">
              <a:lnSpc>
                <a:spcPct val="1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Core group selected from CTP Executive Committee and Scientific Advisory Board, plus two 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ad hoc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reviewers with project-specific expertise</a:t>
            </a:r>
          </a:p>
          <a:p>
            <a:pPr marL="514337" lvl="1" indent="-171446" defTabSz="685783">
              <a:lnSpc>
                <a:spcPct val="1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New capsule template modeled after NCTN submission version, with CTP-specific Committee Chair, Executive Officer sections/other additions</a:t>
            </a:r>
          </a:p>
          <a:p>
            <a:pPr marL="514337" lvl="1" indent="-171446" defTabSz="685783">
              <a:lnSpc>
                <a:spcPct val="1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Standardized voting process: open session with study team presentation including Lay Advocate, followed by closed session and vote</a:t>
            </a:r>
          </a:p>
          <a:p>
            <a:pPr marL="514337" lvl="1" indent="-171446" defTabSz="685783">
              <a:lnSpc>
                <a:spcPct val="100000"/>
              </a:lnSpc>
            </a:pP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6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035" y="-41222"/>
            <a:ext cx="9236039" cy="51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4" y="61553"/>
            <a:ext cx="9080206" cy="498304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790136" y="740731"/>
            <a:ext cx="0" cy="46783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67419" y="744269"/>
            <a:ext cx="0" cy="46783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3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144001" cy="161581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endParaRPr lang="en-US" sz="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3731" y="1344933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/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28650" y="378273"/>
            <a:ext cx="7886700" cy="6028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SWOG CTP 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Infrastructure and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eResearch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Platform - I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3731" y="1225726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/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0076" y="1187451"/>
            <a:ext cx="7724775" cy="226813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37" lvl="1" indent="-171446" defTabSz="685783">
              <a:lnSpc>
                <a:spcPct val="100000"/>
              </a:lnSpc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All SWOG sites will be notified of CTP studies close to activation to determine interest and accrual potential</a:t>
            </a:r>
          </a:p>
          <a:p>
            <a:pPr marL="514337" lvl="1" indent="-171446" defTabSz="685783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Sites will need to complete a brief feasibility questionnaire</a:t>
            </a:r>
          </a:p>
          <a:p>
            <a:pPr marL="514337" lvl="1" indent="-171446" defTabSz="685783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WCG (Western) IRB will be the central IRB for CTP studies</a:t>
            </a:r>
          </a:p>
          <a:p>
            <a:pPr marL="514337" lvl="1" indent="-171446" defTabSz="685783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Banking SOPs (SWOG bank, institution banks, company banks)</a:t>
            </a:r>
          </a:p>
          <a:p>
            <a:pPr marL="514337" lvl="1" indent="-171446" defTabSz="685783"/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9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144001" cy="161581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endParaRPr lang="en-US" sz="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3731" y="1326699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/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50870" y="378273"/>
            <a:ext cx="8697433" cy="6028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/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SWOG CTP 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Infrastructure and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eResearch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Platform - II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3731" y="1215093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/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0198" y="1180768"/>
            <a:ext cx="7745151" cy="226813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/>
            <a:r>
              <a:rPr lang="en-US" sz="2000" b="1" dirty="0">
                <a:solidFill>
                  <a:prstClr val="black"/>
                </a:solidFill>
                <a:latin typeface="Calibri"/>
              </a:rPr>
              <a:t>CRAB Nebula Electronic Data Capture (EDC) </a:t>
            </a:r>
          </a:p>
          <a:p>
            <a:pPr marL="171446" indent="-171446" defTabSz="685783"/>
            <a:r>
              <a:rPr lang="en-US" sz="2000" b="1" dirty="0">
                <a:solidFill>
                  <a:prstClr val="black"/>
                </a:solidFill>
                <a:latin typeface="Calibri"/>
              </a:rPr>
              <a:t>Integrated Clinical Trial Management System (CTMS) and electronic Trial Master File (eTMF) through </a:t>
            </a: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Velos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and Florence</a:t>
            </a:r>
          </a:p>
          <a:p>
            <a:pPr marL="0" indent="0" defTabSz="685783">
              <a:buNone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	These tools will streamline site communications and start-up 	efforts, house study documents, assist in management of 	Investigator Site Files (ISF), regulatory requirements, as well as 	monitoring and auditing </a:t>
            </a:r>
          </a:p>
          <a:p>
            <a:pPr marL="0" indent="0" defTabSz="685783">
              <a:buNone/>
            </a:pPr>
            <a:endParaRPr lang="en-US" sz="2063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0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144001" cy="16158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67833" y="987023"/>
            <a:ext cx="8293395" cy="60280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6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en-US" sz="1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SWOG CTP Platform Designs                                      in Development </a:t>
            </a:r>
          </a:p>
          <a:p>
            <a:pPr algn="ctr">
              <a:lnSpc>
                <a:spcPct val="120000"/>
              </a:lnSpc>
            </a:pPr>
            <a:endParaRPr lang="en-US" sz="128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en-US" sz="8000" b="1" i="1" dirty="0" smtClean="0">
                <a:latin typeface="+mn-lt"/>
              </a:rPr>
              <a:t>Caveat:</a:t>
            </a:r>
            <a:r>
              <a:rPr lang="en-US" sz="8000" b="1" dirty="0" smtClean="0">
                <a:latin typeface="+mn-lt"/>
              </a:rPr>
              <a:t>  Unable to reveal compounds and details of designs                                            in open sessions, per request of two of our active collaborators, pending final ERC approval and contract </a:t>
            </a:r>
            <a:endParaRPr lang="en-US" sz="8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1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123" y="891029"/>
            <a:ext cx="423512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lymphocytic leukemia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Breast cancer triple negative - adjuvant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Breast cancer ER+ HER2 - metastatic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Bladder cancer - </a:t>
            </a:r>
            <a:r>
              <a:rPr lang="en-US" sz="1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neoadjuvant</a:t>
            </a: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 cell lung cancer - metastatic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Head/neck squamous cell - advanced</a:t>
            </a: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*pipeline, platform, subtype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58970" y="371589"/>
            <a:ext cx="4440655" cy="6028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Pending Collaborations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0"/>
            <a:ext cx="9144001" cy="16158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79707" y="371590"/>
            <a:ext cx="4272212" cy="6028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Active Industry Collaborations*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3584" y="906315"/>
            <a:ext cx="32127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CNS Working Group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Engagement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Immunotherapeutics</a:t>
            </a:r>
            <a:endParaRPr lang="en-US" sz="1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 malignancies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 company pipelines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SWOG VA Committee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7620"/>
            <a:ext cx="9144001" cy="16158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87975" y="1291423"/>
            <a:ext cx="6651806" cy="212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6" tIns="45683" rIns="91366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/>
            <a:r>
              <a:rPr lang="en-US" sz="1600" b="1" dirty="0" smtClean="0">
                <a:latin typeface="+mn-lt"/>
                <a:cs typeface="Arial" panose="020B0604020202020204" pitchFamily="34" charset="0"/>
              </a:rPr>
              <a:t>Kathy S. </a:t>
            </a:r>
            <a:r>
              <a:rPr lang="en-US" sz="1600" b="1" dirty="0" err="1" smtClean="0">
                <a:latin typeface="+mn-lt"/>
                <a:cs typeface="Arial" panose="020B0604020202020204" pitchFamily="34" charset="0"/>
              </a:rPr>
              <a:t>Albain</a:t>
            </a:r>
            <a:r>
              <a:rPr lang="en-US" sz="1600" b="1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en-US" sz="1600" b="1" dirty="0">
                <a:latin typeface="+mn-lt"/>
                <a:cs typeface="Arial" panose="020B0604020202020204" pitchFamily="34" charset="0"/>
              </a:rPr>
              <a:t>MD, FACP, FASCO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SWOG Vice-Chair for Clinical Trials Partnerships</a:t>
            </a:r>
          </a:p>
          <a:p>
            <a:pPr algn="ctr"/>
            <a:endParaRPr lang="en-US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Huizenga Family Endowed Chair in Oncology Research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Professor of Medicine, Division of Hematology/Oncology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Loyola University Chicago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Stritch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School of Medicine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Cardinal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Bernardin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Cancer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Center</a:t>
            </a:r>
          </a:p>
          <a:p>
            <a:pPr algn="ctr"/>
            <a:endParaRPr lang="en-US" sz="1600" b="1" dirty="0" smtClean="0"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6745" y="207549"/>
            <a:ext cx="8024335" cy="101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6" tIns="45683" rIns="91366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/>
            <a:r>
              <a:rPr lang="en-US" sz="3000" b="1" dirty="0" smtClean="0">
                <a:solidFill>
                  <a:srgbClr val="2E75B6"/>
                </a:solidFill>
                <a:latin typeface="+mn-lt"/>
                <a:cs typeface="Arial" panose="020B0604020202020204" pitchFamily="34" charset="0"/>
              </a:rPr>
              <a:t>SWOG Clinical </a:t>
            </a:r>
            <a:r>
              <a:rPr lang="en-US" sz="3000" b="1" dirty="0">
                <a:solidFill>
                  <a:srgbClr val="2E75B6"/>
                </a:solidFill>
                <a:latin typeface="+mn-lt"/>
                <a:cs typeface="Arial" panose="020B0604020202020204" pitchFamily="34" charset="0"/>
              </a:rPr>
              <a:t>Trials </a:t>
            </a:r>
            <a:r>
              <a:rPr lang="en-US" sz="3000" b="1" dirty="0" smtClean="0">
                <a:solidFill>
                  <a:srgbClr val="2E75B6"/>
                </a:solidFill>
                <a:latin typeface="+mn-lt"/>
                <a:cs typeface="Arial" panose="020B0604020202020204" pitchFamily="34" charset="0"/>
              </a:rPr>
              <a:t>Partnerships (SWOG CTP)</a:t>
            </a:r>
          </a:p>
          <a:p>
            <a:pPr algn="ctr"/>
            <a:r>
              <a:rPr lang="en-US" sz="2800" b="1" i="1" dirty="0" smtClean="0">
                <a:solidFill>
                  <a:srgbClr val="2E75B6"/>
                </a:solidFill>
                <a:latin typeface="+mn-lt"/>
                <a:cs typeface="Arial" panose="020B0604020202020204" pitchFamily="34" charset="0"/>
              </a:rPr>
              <a:t>Update Forum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151668" y="2757668"/>
            <a:ext cx="3559171" cy="153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6" tIns="45683" rIns="91366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/>
            <a:endParaRPr lang="en-US" sz="1600" b="1" dirty="0" smtClean="0"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+mn-lt"/>
                <a:cs typeface="Arial" panose="020B0604020202020204" pitchFamily="34" charset="0"/>
              </a:rPr>
              <a:t>Casey Dawson</a:t>
            </a:r>
          </a:p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Director of Administration, SWOG-CTP</a:t>
            </a:r>
          </a:p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SWOG Cancer Research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Network</a:t>
            </a:r>
          </a:p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Group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Chairs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Office</a:t>
            </a:r>
            <a:b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OHSU Knight Cancer Institute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600" b="1" dirty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23013" y="2766057"/>
            <a:ext cx="3766462" cy="135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6" tIns="45683" rIns="91366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/>
            <a:endParaRPr lang="en-US" sz="1600" b="1" dirty="0" smtClean="0"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+mn-lt"/>
                <a:cs typeface="Arial" panose="020B0604020202020204" pitchFamily="34" charset="0"/>
              </a:rPr>
              <a:t>Crystal Miwa </a:t>
            </a:r>
          </a:p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Clinical Trials Project Manager, SWOG-CTP</a:t>
            </a:r>
          </a:p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SWOG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Operations Office</a:t>
            </a:r>
            <a:b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San Antonio, Texas; Ann Arbor, Michigan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61220" y="2774446"/>
            <a:ext cx="3074391" cy="135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6" tIns="45683" rIns="91366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/>
            <a:endParaRPr lang="en-US" sz="1600" b="1" dirty="0" smtClean="0"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+mn-lt"/>
                <a:cs typeface="Arial" panose="020B0604020202020204" pitchFamily="34" charset="0"/>
              </a:rPr>
              <a:t>Chrissy Laubach</a:t>
            </a:r>
          </a:p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Protocol Program Manager, SWOG-CTP</a:t>
            </a:r>
          </a:p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SWOG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Operations Office</a:t>
            </a:r>
            <a:b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San Antonio, Texas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227" y="1194086"/>
            <a:ext cx="85692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SWOG-CTP/</a:t>
            </a:r>
            <a:r>
              <a:rPr lang="en-US" sz="1800" b="1" dirty="0" smtClean="0">
                <a:solidFill>
                  <a:srgbClr val="99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Novartis</a:t>
            </a: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Preferred </a:t>
            </a: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 </a:t>
            </a: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 Agreement signed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Novartis pipeline (platform, basket, other designs; disease-specific or agnostic)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 tumor, hematology, </a:t>
            </a:r>
            <a:r>
              <a:rPr lang="en-US" sz="1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immunotherapeutics</a:t>
            </a: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early therapeutics/rare cancers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Hematology Franchise pipeline call first (next month)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chairs and other SWOG scientific leaders will be included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platform trials jointly designed: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21CTP.LEUK01 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ALL) will </a:t>
            </a: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submitted to CTP’s ERC next month and the other (MPN/MDS/CMML) on long pause awaiting  trial readouts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33425" y="486521"/>
            <a:ext cx="7623765" cy="654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First SWOG CTP Preferred Partnership </a:t>
            </a:r>
            <a:endParaRPr lang="en-US" sz="27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0"/>
            <a:ext cx="9144001" cy="16158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91"/>
            <a:ext cx="9133381" cy="512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144001" cy="16158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3730" y="1326698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28650" y="578297"/>
            <a:ext cx="7886700" cy="6028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SWOG CTP Platform Designs in Development 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3341" y="1192943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PARTNERSHIP:  Lung Committee/</a:t>
            </a:r>
            <a:r>
              <a:rPr lang="en-US" sz="1800" b="1" dirty="0" smtClean="0">
                <a:solidFill>
                  <a:srgbClr val="9933FF"/>
                </a:solidFill>
              </a:rPr>
              <a:t>Company X (+ partner biomarker company)</a:t>
            </a:r>
          </a:p>
          <a:p>
            <a:r>
              <a:rPr lang="en-US" sz="1800" b="1" dirty="0" smtClean="0"/>
              <a:t>DISEASE CATEGORY:  </a:t>
            </a:r>
            <a:r>
              <a:rPr lang="en-US" sz="1800" b="1" u="sng" dirty="0" smtClean="0"/>
              <a:t>Platform</a:t>
            </a:r>
            <a:r>
              <a:rPr lang="en-US" sz="1800" b="1" dirty="0" smtClean="0"/>
              <a:t>  (21CTP.LUNG01</a:t>
            </a:r>
            <a:r>
              <a:rPr lang="en-US" sz="1800" b="1" u="sng" dirty="0" smtClean="0"/>
              <a:t>)</a:t>
            </a:r>
            <a:endParaRPr lang="en-US" sz="1800" b="1" dirty="0" smtClean="0"/>
          </a:p>
          <a:p>
            <a:r>
              <a:rPr lang="en-US" sz="1800" b="1" dirty="0" smtClean="0"/>
              <a:t>PATIENTS: Non-small </a:t>
            </a:r>
            <a:r>
              <a:rPr lang="en-US" sz="1800" b="1" dirty="0"/>
              <a:t>cell lung cancer </a:t>
            </a:r>
            <a:r>
              <a:rPr lang="en-US" sz="1800" b="1" dirty="0" smtClean="0"/>
              <a:t>with typical EGFR mutations</a:t>
            </a:r>
          </a:p>
          <a:p>
            <a:r>
              <a:rPr lang="en-US" sz="1800" b="1" dirty="0" smtClean="0"/>
              <a:t>PROJECT DESIGN</a:t>
            </a:r>
            <a:r>
              <a:rPr lang="en-US" sz="1800" b="1" dirty="0"/>
              <a:t>: </a:t>
            </a:r>
            <a:r>
              <a:rPr lang="en-US" sz="1800" b="1" dirty="0" err="1"/>
              <a:t>ctDNA</a:t>
            </a:r>
            <a:r>
              <a:rPr lang="en-US" sz="1800" b="1" dirty="0"/>
              <a:t>-based decision-making, </a:t>
            </a:r>
            <a:r>
              <a:rPr lang="en-US" sz="1800" b="1" dirty="0" smtClean="0"/>
              <a:t>multi-cohort design with 2 agents finalized</a:t>
            </a:r>
          </a:p>
          <a:p>
            <a:r>
              <a:rPr lang="en-US" sz="1800" b="1" dirty="0" smtClean="0"/>
              <a:t>STATUS: Letter of </a:t>
            </a:r>
            <a:r>
              <a:rPr lang="en-US" sz="1800" b="1" dirty="0"/>
              <a:t>C</a:t>
            </a:r>
            <a:r>
              <a:rPr lang="en-US" sz="1800" b="1" dirty="0" smtClean="0"/>
              <a:t>ollaboration Intent received; process followed, capsule approved               by SWOG CTP Executive Review Committee; partner biomarker company secured; protocol development awaiting final contracting/budget approvals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542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144001" cy="16158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3730" y="1343476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28650" y="345320"/>
            <a:ext cx="7886700" cy="6028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SWOG CTP Platform Designs in Development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8792" y="1062564"/>
            <a:ext cx="8760659" cy="251494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PARTNERSHIP:  Breast Committee/</a:t>
            </a:r>
            <a:r>
              <a:rPr lang="en-US" sz="1800" b="1" dirty="0">
                <a:solidFill>
                  <a:srgbClr val="9933FF"/>
                </a:solidFill>
              </a:rPr>
              <a:t>AstraZeneca (+ partner biomarker company</a:t>
            </a:r>
            <a:r>
              <a:rPr lang="en-US" sz="1800" b="1" dirty="0" smtClean="0">
                <a:solidFill>
                  <a:srgbClr val="9933FF"/>
                </a:solidFill>
              </a:rPr>
              <a:t>)</a:t>
            </a:r>
          </a:p>
          <a:p>
            <a:r>
              <a:rPr lang="en-US" sz="1800" b="1" dirty="0" smtClean="0"/>
              <a:t>DISEASE CATEGORY:  </a:t>
            </a:r>
            <a:r>
              <a:rPr lang="en-US" sz="1800" b="1" u="sng" dirty="0" smtClean="0"/>
              <a:t>Platform</a:t>
            </a:r>
            <a:r>
              <a:rPr lang="en-US" sz="1800" b="1" dirty="0" smtClean="0"/>
              <a:t>  (21CTP.BREAST01)</a:t>
            </a:r>
          </a:p>
          <a:p>
            <a:r>
              <a:rPr lang="en-US" sz="1800" b="1" dirty="0" smtClean="0"/>
              <a:t>PATIENTS: Metastatic ER+, HER2-negative breast cancer on </a:t>
            </a:r>
            <a:r>
              <a:rPr lang="en-US" sz="1800" b="1" dirty="0"/>
              <a:t>first line </a:t>
            </a:r>
            <a:r>
              <a:rPr lang="en-US" sz="1800" b="1" dirty="0" smtClean="0"/>
              <a:t>standard of care aromatase inhibitor plus CDK4/6 inhibitor</a:t>
            </a:r>
          </a:p>
          <a:p>
            <a:r>
              <a:rPr lang="en-US" sz="1800" b="1" dirty="0" smtClean="0"/>
              <a:t>PROJECT DESIGN:  Molecular match, study flow based on </a:t>
            </a:r>
            <a:r>
              <a:rPr lang="en-US" sz="1800" b="1" dirty="0" err="1" smtClean="0"/>
              <a:t>ctDNA</a:t>
            </a:r>
            <a:r>
              <a:rPr lang="en-US" sz="1800" b="1" dirty="0" smtClean="0"/>
              <a:t> status; if rising, randomized to multiple parallel arms with investigational agent/combinations</a:t>
            </a:r>
          </a:p>
          <a:p>
            <a:r>
              <a:rPr lang="en-US" sz="1800" b="1" dirty="0" smtClean="0"/>
              <a:t>STATUS:  Letter of Collaboration Intent received, collaborator for </a:t>
            </a:r>
            <a:r>
              <a:rPr lang="en-US" sz="1800" b="1" dirty="0" err="1" smtClean="0"/>
              <a:t>ctDNA</a:t>
            </a:r>
            <a:r>
              <a:rPr lang="en-US" sz="1800" b="1" dirty="0" smtClean="0"/>
              <a:t> studies secured; joint capsule development, revisions in progress; submission to ERC pending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571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144001" cy="16158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3730" y="1325590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28650" y="311597"/>
            <a:ext cx="7886700" cy="6028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SWOG CTP Platform Designs in Development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3730" y="1145834"/>
            <a:ext cx="8760659" cy="74676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PARTNERSHIP:  GU Committee – Bladder/</a:t>
            </a:r>
            <a:r>
              <a:rPr lang="en-US" sz="1800" b="1" dirty="0" smtClean="0">
                <a:solidFill>
                  <a:srgbClr val="9933FF"/>
                </a:solidFill>
              </a:rPr>
              <a:t>Genentech (Tempus </a:t>
            </a:r>
            <a:r>
              <a:rPr lang="en-US" sz="1800" b="1" dirty="0" err="1" smtClean="0">
                <a:solidFill>
                  <a:srgbClr val="9933FF"/>
                </a:solidFill>
              </a:rPr>
              <a:t>RNAseq</a:t>
            </a:r>
            <a:r>
              <a:rPr lang="en-US" sz="1800" b="1" dirty="0" smtClean="0">
                <a:solidFill>
                  <a:srgbClr val="9933FF"/>
                </a:solidFill>
              </a:rPr>
              <a:t> platform partner)</a:t>
            </a:r>
          </a:p>
          <a:p>
            <a:r>
              <a:rPr lang="en-US" sz="1800" b="1" dirty="0" smtClean="0"/>
              <a:t>DISEASE CATEGORY:  </a:t>
            </a:r>
            <a:r>
              <a:rPr lang="en-US" sz="1800" b="1" u="sng" dirty="0" smtClean="0"/>
              <a:t>Platform - Subtype </a:t>
            </a:r>
            <a:r>
              <a:rPr lang="en-US" sz="1800" b="1" dirty="0" smtClean="0"/>
              <a:t> (21CTP.GU01)</a:t>
            </a:r>
            <a:endParaRPr lang="en-US" sz="1800" b="1" u="sng" dirty="0" smtClean="0"/>
          </a:p>
          <a:p>
            <a:r>
              <a:rPr lang="en-US" sz="1800" b="1" dirty="0" smtClean="0"/>
              <a:t>PATIENTS: First line muscle invasive, </a:t>
            </a:r>
            <a:r>
              <a:rPr lang="en-US" sz="1800" b="1" dirty="0" err="1" smtClean="0"/>
              <a:t>neoadjuvant</a:t>
            </a:r>
            <a:r>
              <a:rPr lang="en-US" sz="1800" b="1" dirty="0" smtClean="0"/>
              <a:t> </a:t>
            </a:r>
          </a:p>
          <a:p>
            <a:r>
              <a:rPr lang="en-US" sz="1800" b="1" dirty="0" smtClean="0"/>
              <a:t>PROJECT DESIGN:  Parallel cohorts defined by molecular subtype</a:t>
            </a:r>
          </a:p>
          <a:p>
            <a:r>
              <a:rPr lang="en-US" sz="1800" b="1" dirty="0"/>
              <a:t>STATUS: </a:t>
            </a:r>
            <a:r>
              <a:rPr lang="en-US" sz="1800" b="1" dirty="0" smtClean="0"/>
              <a:t>Letter </a:t>
            </a:r>
            <a:r>
              <a:rPr lang="en-US" sz="1800" b="1" dirty="0"/>
              <a:t>of </a:t>
            </a:r>
            <a:r>
              <a:rPr lang="en-US" sz="1800" b="1" dirty="0" smtClean="0"/>
              <a:t>Collaboration Intent </a:t>
            </a:r>
            <a:r>
              <a:rPr lang="en-US" sz="1800" b="1" dirty="0"/>
              <a:t>received; recurring operations and scientific calls, </a:t>
            </a:r>
            <a:r>
              <a:rPr lang="en-US" sz="1800" b="1" dirty="0" smtClean="0"/>
              <a:t>joint </a:t>
            </a:r>
            <a:r>
              <a:rPr lang="en-US" sz="1800" b="1" dirty="0"/>
              <a:t>proposal </a:t>
            </a:r>
            <a:r>
              <a:rPr lang="en-US" sz="1800" b="1" dirty="0" smtClean="0"/>
              <a:t>development; agents and platform partner selected; submitted to and revised version approved by SWOG CTP Executive Review Committee; protocol </a:t>
            </a:r>
            <a:r>
              <a:rPr lang="en-US" sz="1800" b="1" dirty="0"/>
              <a:t>development awaiting final contracting/budget </a:t>
            </a:r>
            <a:r>
              <a:rPr lang="en-US" sz="1800" b="1" dirty="0" smtClean="0"/>
              <a:t>approvals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765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57" y="4814"/>
            <a:ext cx="8357193" cy="51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144001" cy="16158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3730" y="1326698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28650" y="311597"/>
            <a:ext cx="7886700" cy="6028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 smtClean="0">
                <a:solidFill>
                  <a:srgbClr val="0070C0"/>
                </a:solidFill>
                <a:latin typeface="+mn-lt"/>
              </a:rPr>
              <a:t>SWOG CTP Platform Designs in Development </a:t>
            </a:r>
            <a:endParaRPr lang="en-US" sz="27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1480" y="899214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 smtClean="0"/>
              <a:t>PARTNERSHIP:  Head and Neck Task Force/</a:t>
            </a:r>
            <a:r>
              <a:rPr lang="en-US" sz="1700" b="1" dirty="0" smtClean="0">
                <a:solidFill>
                  <a:srgbClr val="9933FF"/>
                </a:solidFill>
              </a:rPr>
              <a:t>Company Y</a:t>
            </a:r>
          </a:p>
          <a:p>
            <a:r>
              <a:rPr lang="en-US" sz="1700" b="1" dirty="0" smtClean="0"/>
              <a:t>DISEASE CATEGORY:  </a:t>
            </a:r>
            <a:r>
              <a:rPr lang="en-US" sz="1700" b="1" u="sng" dirty="0" smtClean="0"/>
              <a:t>Platform</a:t>
            </a:r>
            <a:r>
              <a:rPr lang="en-US" sz="1700" b="1" dirty="0" smtClean="0"/>
              <a:t>  21CTP.HN01</a:t>
            </a:r>
          </a:p>
          <a:p>
            <a:r>
              <a:rPr lang="en-US" sz="1700" b="1" dirty="0" smtClean="0"/>
              <a:t>PATIENTS: Metastatic squamous of head and neck and metastatic cutaneous squamous cell carcinoma (cohorts defined by type of/response to prior systemic therapies, if any)</a:t>
            </a:r>
          </a:p>
          <a:p>
            <a:r>
              <a:rPr lang="en-US" sz="1700" b="1" dirty="0" smtClean="0"/>
              <a:t>PROJECT DESIGN</a:t>
            </a:r>
            <a:r>
              <a:rPr lang="en-US" sz="1700" b="1" dirty="0"/>
              <a:t>: </a:t>
            </a:r>
            <a:r>
              <a:rPr lang="en-US" sz="1700" b="1" dirty="0" smtClean="0"/>
              <a:t>Parallel phase II cohorts with two agents</a:t>
            </a:r>
          </a:p>
          <a:p>
            <a:r>
              <a:rPr lang="en-US" sz="1700" b="1" dirty="0" smtClean="0"/>
              <a:t>STATUS:  Letter of Collaboration Intent received, capsule jointly designed and approved by SWOG CTP, Statistical Center PRC and industry partner </a:t>
            </a:r>
          </a:p>
          <a:p>
            <a:r>
              <a:rPr lang="en-US" sz="1700" b="1" dirty="0" smtClean="0"/>
              <a:t>CTP ERC REVIEW:  Requested revisions to a single arm phase IB/II for safety, given first in human doublet and in HN cancer only; capsule revised accordingly, resubmitted to ERC this month; assuming approval, protocol development pending contracting/budget approvals.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6558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04" y="58560"/>
            <a:ext cx="6644080" cy="2659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62" y="2718033"/>
            <a:ext cx="8011488" cy="23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31" y="-42299"/>
            <a:ext cx="9222411" cy="51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" y="19022"/>
            <a:ext cx="9109976" cy="50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33426" y="479426"/>
            <a:ext cx="7467600" cy="654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00" b="1" dirty="0" smtClean="0">
                <a:solidFill>
                  <a:srgbClr val="0070C0"/>
                </a:solidFill>
                <a:latin typeface="+mn-lt"/>
              </a:rPr>
              <a:t>Acknowledging SWOG CTP’s Executive Leadership, Scientific Advisory and Operations Expertise</a:t>
            </a:r>
          </a:p>
          <a:p>
            <a:pPr algn="ctr">
              <a:lnSpc>
                <a:spcPct val="120000"/>
              </a:lnSpc>
            </a:pPr>
            <a:endParaRPr lang="en-US" sz="2400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endParaRPr lang="en-US" sz="2400" b="1" dirty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endParaRPr lang="en-US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726" y="1531486"/>
            <a:ext cx="9058274" cy="22891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sz="2200" b="1" i="1" dirty="0" smtClean="0"/>
              <a:t>CTP Executive Committee </a:t>
            </a:r>
            <a:r>
              <a:rPr lang="en-US" sz="1400" b="1" dirty="0" smtClean="0"/>
              <a:t>(Drs. Charles Blanke, Primo “Lucky” Lara, Michael LeBlanc,                   Dawn Hershman, and James Rae; Casey Dawson, Dana Sparks, Nathan Eriksen and Jo Horn)</a:t>
            </a:r>
          </a:p>
          <a:p>
            <a:pPr lvl="1">
              <a:lnSpc>
                <a:spcPct val="100000"/>
              </a:lnSpc>
            </a:pPr>
            <a:r>
              <a:rPr lang="en-US" sz="2200" b="1" i="1" dirty="0" smtClean="0"/>
              <a:t>Committee Chairs and Executive Officers </a:t>
            </a:r>
            <a:r>
              <a:rPr lang="en-US" sz="1400" b="1" dirty="0" smtClean="0"/>
              <a:t>(Partners/Advisory)</a:t>
            </a:r>
          </a:p>
          <a:p>
            <a:pPr lvl="1">
              <a:lnSpc>
                <a:spcPct val="100000"/>
              </a:lnSpc>
            </a:pPr>
            <a:r>
              <a:rPr lang="en-US" sz="2200" b="1" i="1" dirty="0" smtClean="0"/>
              <a:t>Scientific Advisory Board (SAB) </a:t>
            </a:r>
            <a:r>
              <a:rPr lang="en-US" sz="1400" b="1" dirty="0" smtClean="0"/>
              <a:t>(SWOG experts across all disease sites)</a:t>
            </a:r>
          </a:p>
          <a:p>
            <a:pPr lvl="1">
              <a:lnSpc>
                <a:spcPct val="100000"/>
              </a:lnSpc>
            </a:pPr>
            <a:r>
              <a:rPr lang="en-US" sz="2200" b="1" i="1" dirty="0" smtClean="0"/>
              <a:t>CTP Protocol Operations </a:t>
            </a:r>
            <a:r>
              <a:rPr lang="en-US" sz="1400" b="1" dirty="0" smtClean="0"/>
              <a:t>(Dana Sparks, Director; Crystal Miwa, Chrissy Laubach)</a:t>
            </a:r>
          </a:p>
          <a:p>
            <a:pPr lvl="1">
              <a:lnSpc>
                <a:spcPct val="100000"/>
              </a:lnSpc>
            </a:pPr>
            <a:r>
              <a:rPr lang="en-US" sz="2200" b="1" i="1" dirty="0" smtClean="0"/>
              <a:t>Administrative Assistance </a:t>
            </a:r>
            <a:r>
              <a:rPr lang="en-US" sz="1400" b="1" dirty="0" smtClean="0"/>
              <a:t>(Whitney Leslie, Valerie Durling)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17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6" y="60921"/>
            <a:ext cx="7240767" cy="406856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700215" y="601089"/>
            <a:ext cx="2934586" cy="226813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37" lvl="1" indent="-171446" defTabSz="685783">
              <a:lnSpc>
                <a:spcPct val="1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Approved by                SWOG CTP Executive Committee</a:t>
            </a:r>
          </a:p>
          <a:p>
            <a:pPr marL="514337" lvl="1" indent="-171446" defTabSz="685783">
              <a:lnSpc>
                <a:spcPct val="1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Approved by FDA</a:t>
            </a:r>
          </a:p>
          <a:p>
            <a:pPr marL="514337" lvl="1" indent="-171446" defTabSz="685783">
              <a:lnSpc>
                <a:spcPct val="1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MSA and Statement of Work completed</a:t>
            </a:r>
          </a:p>
          <a:p>
            <a:pPr marL="514337" lvl="1" indent="-171446" defTabSz="685783">
              <a:lnSpc>
                <a:spcPct val="1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Budget finalized</a:t>
            </a:r>
          </a:p>
          <a:p>
            <a:pPr marL="514337" lvl="1" indent="-171446" defTabSz="685783">
              <a:lnSpc>
                <a:spcPct val="1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Attend Saturday’s Breast Committee meeting for details!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0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144001" cy="16158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3730" y="1326698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28650" y="378272"/>
            <a:ext cx="7886700" cy="6028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 SWOG CTP Task Force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3730" y="1215092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0075" y="1195839"/>
            <a:ext cx="7724775" cy="22891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b="1" dirty="0" smtClean="0"/>
              <a:t>Emerging opportunities with non-pharmaceutical interventions and tools</a:t>
            </a:r>
          </a:p>
          <a:p>
            <a:pPr lvl="1"/>
            <a:r>
              <a:rPr lang="en-US" sz="2200" b="1" dirty="0" smtClean="0"/>
              <a:t>Stand-alone trials, or combined with therapeutic studies</a:t>
            </a:r>
          </a:p>
          <a:p>
            <a:pPr lvl="1"/>
            <a:r>
              <a:rPr lang="en-US" sz="2200" b="1" dirty="0" smtClean="0"/>
              <a:t>CTP Task Force formed, meetings with industry in progress </a:t>
            </a:r>
          </a:p>
          <a:p>
            <a:pPr lvl="1"/>
            <a:r>
              <a:rPr lang="en-US" sz="2200" b="1" dirty="0" smtClean="0"/>
              <a:t>Collaborations with SWOG Digital Engagement Committee and others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961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144001" cy="16158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3730" y="1335407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28650" y="378272"/>
            <a:ext cx="7886700" cy="6028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SWOG CTP Milestones and the Future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3730" y="1215092"/>
            <a:ext cx="8760659" cy="28294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7796" y="1049221"/>
            <a:ext cx="8191587" cy="226813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900" b="1" dirty="0" smtClean="0"/>
              <a:t>Successful development/implementation of internal processes (operations, administrative, contracting, statistical center, infrastructure and </a:t>
            </a:r>
            <a:r>
              <a:rPr lang="en-US" sz="1900" b="1" dirty="0" err="1" smtClean="0"/>
              <a:t>eResearch</a:t>
            </a:r>
            <a:r>
              <a:rPr lang="en-US" sz="1900" b="1" dirty="0" smtClean="0"/>
              <a:t>)</a:t>
            </a:r>
          </a:p>
          <a:p>
            <a:pPr lvl="1"/>
            <a:r>
              <a:rPr lang="en-US" sz="1900" b="1" dirty="0" smtClean="0"/>
              <a:t>Upfront engagement among SWOG Committee chairs, SAB, industry partners and CTP leadership</a:t>
            </a:r>
          </a:p>
          <a:p>
            <a:pPr lvl="1"/>
            <a:r>
              <a:rPr lang="en-US" sz="1900" b="1" dirty="0" smtClean="0"/>
              <a:t>Parallel study development &amp; timeline process refined</a:t>
            </a:r>
          </a:p>
          <a:p>
            <a:pPr lvl="1"/>
            <a:r>
              <a:rPr lang="en-US" sz="1900" b="1" dirty="0" smtClean="0"/>
              <a:t>Six projects reached capsule stage, with CTP Executive Review Committee approval in four to date</a:t>
            </a:r>
          </a:p>
          <a:p>
            <a:pPr lvl="1"/>
            <a:r>
              <a:rPr lang="en-US" sz="1900" b="1" dirty="0" smtClean="0"/>
              <a:t>Exciting new initiatives to explore are pending with other companies –                more interested partners are welcome!</a:t>
            </a:r>
          </a:p>
          <a:p>
            <a:pPr marL="342900" lvl="1" indent="0">
              <a:buNone/>
            </a:pPr>
            <a:endParaRPr lang="en-US" sz="2000" b="1" dirty="0" smtClean="0"/>
          </a:p>
          <a:p>
            <a:pPr lvl="1"/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948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144001" cy="16158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891426-D5AB-444E-997A-0FA62A08EFDB}"/>
              </a:ext>
            </a:extLst>
          </p:cNvPr>
          <p:cNvSpPr txBox="1"/>
          <p:nvPr/>
        </p:nvSpPr>
        <p:spPr>
          <a:xfrm>
            <a:off x="233907" y="1645695"/>
            <a:ext cx="7934468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en-US" sz="2000" b="1" dirty="0" smtClean="0">
                <a:solidFill>
                  <a:srgbClr val="9933FF"/>
                </a:solidFill>
                <a:cs typeface="Calibri"/>
              </a:rPr>
              <a:t>		PLEASE EMAIL </a:t>
            </a:r>
            <a:r>
              <a:rPr lang="en-US" sz="2000" b="1" dirty="0" smtClean="0">
                <a:solidFill>
                  <a:srgbClr val="9933FF"/>
                </a:solidFill>
                <a:cs typeface="Calibri"/>
                <a:hlinkClick r:id="rId2"/>
              </a:rPr>
              <a:t>CTP@SWOG.ORG</a:t>
            </a:r>
            <a:r>
              <a:rPr lang="en-US" sz="2000" b="1" dirty="0" smtClean="0">
                <a:solidFill>
                  <a:srgbClr val="9933FF"/>
                </a:solidFill>
                <a:cs typeface="Calibri"/>
              </a:rPr>
              <a:t> WITH YOUR INTEREST, </a:t>
            </a:r>
          </a:p>
          <a:p>
            <a:pPr lvl="1" algn="ctr"/>
            <a:r>
              <a:rPr lang="en-US" sz="2000" b="1" dirty="0" smtClean="0">
                <a:solidFill>
                  <a:srgbClr val="9933FF"/>
                </a:solidFill>
                <a:cs typeface="Calibri"/>
              </a:rPr>
              <a:t>		APPLICABLE IDEAS, AND/OR INDUSTRY CONTACTS</a:t>
            </a:r>
          </a:p>
          <a:p>
            <a:pPr lvl="1" algn="ctr"/>
            <a:endParaRPr lang="en-US" sz="2000" b="1" dirty="0" smtClean="0">
              <a:solidFill>
                <a:srgbClr val="0070C0"/>
              </a:solidFill>
              <a:cs typeface="Calibri"/>
            </a:endParaRPr>
          </a:p>
          <a:p>
            <a:pPr lvl="1" algn="ctr"/>
            <a:endParaRPr lang="en-US" sz="2000" dirty="0" smtClean="0">
              <a:solidFill>
                <a:srgbClr val="0070C0"/>
              </a:solidFill>
              <a:cs typeface="Calibri"/>
            </a:endParaRPr>
          </a:p>
          <a:p>
            <a:pPr lvl="1" algn="ctr"/>
            <a:r>
              <a:rPr lang="en-US" sz="1800" b="1" dirty="0" smtClean="0">
                <a:cs typeface="Calibri"/>
              </a:rPr>
              <a:t>		</a:t>
            </a:r>
            <a:r>
              <a:rPr lang="en-US" sz="2400" b="1" dirty="0" smtClean="0">
                <a:cs typeface="Calibri"/>
              </a:rPr>
              <a:t>For </a:t>
            </a:r>
            <a:r>
              <a:rPr lang="en-US" sz="2400" b="1" dirty="0">
                <a:cs typeface="Calibri"/>
              </a:rPr>
              <a:t>more </a:t>
            </a:r>
            <a:r>
              <a:rPr lang="en-US" sz="2400" b="1" dirty="0" smtClean="0">
                <a:cs typeface="Calibri"/>
              </a:rPr>
              <a:t>information visit  		</a:t>
            </a:r>
            <a:r>
              <a:rPr lang="en-US" sz="2400" b="1" dirty="0" smtClean="0">
                <a:cs typeface="Calibri"/>
                <a:hlinkClick r:id=""/>
              </a:rPr>
              <a:t>https</a:t>
            </a:r>
            <a:r>
              <a:rPr lang="en-US" sz="2400" b="1" dirty="0" smtClean="0">
                <a:ea typeface="+mn-lt"/>
                <a:cs typeface="+mn-lt"/>
                <a:hlinkClick r:id=""/>
              </a:rPr>
              <a:t>://www.swogctp.org</a:t>
            </a:r>
            <a:endParaRPr lang="en-US" sz="2400" b="1" dirty="0">
              <a:cs typeface="Calibri"/>
              <a:hlinkClick r:id=""/>
            </a:endParaRPr>
          </a:p>
          <a:p>
            <a:endParaRPr lang="en-US" sz="16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8790" y="644025"/>
            <a:ext cx="8931591" cy="58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6" tIns="45683" rIns="91366" bIns="45683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/>
            <a:r>
              <a:rPr lang="en-US" sz="3200" b="1" dirty="0" smtClean="0">
                <a:latin typeface="+mn-lt"/>
                <a:cs typeface="Arial"/>
              </a:rPr>
              <a:t>SWOG CTP invites YOU to get involved!</a:t>
            </a:r>
            <a:endParaRPr lang="en-US" sz="32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89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33426" y="685877"/>
            <a:ext cx="7467600" cy="6540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SWOG CTP Update Forum 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2395203"/>
            <a:ext cx="7267575" cy="66677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/>
              <a:t>OPEN DISCUSSION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560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33426" y="329989"/>
            <a:ext cx="7467600" cy="5052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+mn-lt"/>
              </a:rPr>
              <a:t>SWOG CTP Update Forum Agenda</a:t>
            </a:r>
            <a:endParaRPr lang="en-US" sz="3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4130" y="802281"/>
            <a:ext cx="65177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CTP and its Preferred Partnerships Program (PPP)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Joint CTP/Industry study development process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Executive Review Committee procedures and progress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Infrastructure and </a:t>
            </a:r>
            <a:r>
              <a:rPr lang="en-US" sz="2000" b="1" dirty="0" err="1"/>
              <a:t>eResearch</a:t>
            </a:r>
            <a:r>
              <a:rPr lang="en-US" sz="2000" b="1" dirty="0"/>
              <a:t> </a:t>
            </a:r>
            <a:r>
              <a:rPr lang="en-US" sz="2000" b="1" dirty="0" smtClean="0"/>
              <a:t>platform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CTP’s study portfolio – approved, in process, planned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CTP/AstraZeneca registration trial update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Milestones and vision</a:t>
            </a:r>
          </a:p>
        </p:txBody>
      </p:sp>
    </p:spTree>
    <p:extLst>
      <p:ext uri="{BB962C8B-B14F-4D97-AF65-F5344CB8AC3E}">
        <p14:creationId xmlns:p14="http://schemas.microsoft.com/office/powerpoint/2010/main" val="14453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33" y="8389"/>
            <a:ext cx="9167269" cy="516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89"/>
            <a:ext cx="9144000" cy="1030976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8574" y="1181770"/>
            <a:ext cx="9115425" cy="25050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b="1" dirty="0" smtClean="0"/>
              <a:t>Mechanism whereby SWOG Cancer Research Network (1000+ member institutions) collaborates </a:t>
            </a:r>
            <a:r>
              <a:rPr lang="en-US" b="1" u="sng" dirty="0" smtClean="0"/>
              <a:t>concurrently</a:t>
            </a:r>
            <a:r>
              <a:rPr lang="en-US" b="1" dirty="0" smtClean="0"/>
              <a:t> with industry as a preferred research partner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Offers range of study platform options (phases IB, IB/II, randomized II, III, registration)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Facilitates testing novel agents or combinations across disease sites or within a disease</a:t>
            </a:r>
          </a:p>
          <a:p>
            <a:pPr lvl="1">
              <a:lnSpc>
                <a:spcPct val="100000"/>
              </a:lnSpc>
            </a:pPr>
            <a:r>
              <a:rPr lang="en-US" b="1" dirty="0" smtClean="0"/>
              <a:t>Flows through dedicated CTP channels (study design, approval, development, contracting, monitoring, analysis, reporting)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Utilizes outstanding SWOG operations, statistics and data management personnel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144001" cy="161583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68579" tIns="34289" rIns="68579" bIns="34289" rtlCol="0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1" y="1200150"/>
            <a:ext cx="6510339" cy="289714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33426" y="327026"/>
            <a:ext cx="7467600" cy="654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latin typeface="+mn-lt"/>
              </a:rPr>
              <a:t>SWOG CTP process: joint study design and conduct with SWOG committees and industry partners</a:t>
            </a:r>
            <a:endParaRPr lang="en-US" sz="2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4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4" y="61553"/>
            <a:ext cx="9080206" cy="498304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711837" y="708833"/>
            <a:ext cx="0" cy="48202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5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26" y="334102"/>
            <a:ext cx="8187125" cy="46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3af09a4a-7af5-4bf4-9fc7-76f96e32157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14878</TotalTime>
  <Words>1219</Words>
  <Application>Microsoft Office PowerPoint</Application>
  <PresentationFormat>On-screen Show (16:9)</PresentationFormat>
  <Paragraphs>136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Genomic Health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predictors of outcome on adjuvant CAF plus tamoxifen (T) vs T in postmenopausal patients (pts) with ER+, node+ breast cancer – transcriptome expression analysis of the phase III trial SWOG-8814</dc:title>
  <dc:creator>Kathy Albain</dc:creator>
  <cp:lastModifiedBy>LUHS User</cp:lastModifiedBy>
  <cp:revision>951</cp:revision>
  <cp:lastPrinted>2022-10-19T02:45:30Z</cp:lastPrinted>
  <dcterms:created xsi:type="dcterms:W3CDTF">2015-11-14T06:40:52Z</dcterms:created>
  <dcterms:modified xsi:type="dcterms:W3CDTF">2022-10-19T21:47:14Z</dcterms:modified>
</cp:coreProperties>
</file>